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4" r:id="rId8"/>
    <p:sldId id="260" r:id="rId9"/>
    <p:sldId id="261" r:id="rId10"/>
    <p:sldId id="276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7" r:id="rId22"/>
    <p:sldId id="286" r:id="rId23"/>
    <p:sldId id="289" r:id="rId24"/>
    <p:sldId id="26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2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1B41A8F-64A3-621D-6D2A-A7A02D85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73" y="41565"/>
            <a:ext cx="11029616" cy="51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01B13-22F1-80CF-A016-215953A4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3D6FA-6262-6521-28DB-1E08B1B0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SUJITH KUMAR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71BDC-411C-2B2A-93F4-53476064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8731E22-8A19-965B-3CF0-51BB5D2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73" y="41565"/>
            <a:ext cx="11029616" cy="51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B7A4713-BECC-4B4E-83AB-1D3C38CF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73" y="41565"/>
            <a:ext cx="11029616" cy="51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4724B-633A-057E-2EAB-EFCBDE27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E5C46-04D8-38D7-1DC4-669583F7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SUJITH KUMAR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77F78-1A29-9C56-F2A9-0C1EFB94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9C3F911-7CDF-C72C-5129-C2628701606E}"/>
              </a:ext>
            </a:extLst>
          </p:cNvPr>
          <p:cNvSpPr txBox="1">
            <a:spLocks/>
          </p:cNvSpPr>
          <p:nvPr userDrawn="1"/>
        </p:nvSpPr>
        <p:spPr>
          <a:xfrm>
            <a:off x="373373" y="41565"/>
            <a:ext cx="11029616" cy="51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4DD6F4E-3927-0896-D288-18A8B9D5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73" y="41565"/>
            <a:ext cx="11029616" cy="51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90C1B07-365A-4E4E-EAEC-DB71F7C4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73" y="41565"/>
            <a:ext cx="11029616" cy="51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8B249F3-A974-5DC3-874B-1808CFE1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73" y="41565"/>
            <a:ext cx="11029616" cy="51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3373" y="41565"/>
            <a:ext cx="11029616" cy="51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SUJITH KUMAR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98765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95208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98765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ndingcl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LENDING CLUB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SUJITH KUMAR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Issued month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8620298" y="2053246"/>
            <a:ext cx="3323718" cy="29343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8800853" y="2187576"/>
            <a:ext cx="2928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Maximum loans are availed towards the end of the year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Relatively higher defaults are observed post Financial Year close (May) and holiday season(December)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57EEBC-A565-4BE9-74B9-21105978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29" y="757324"/>
            <a:ext cx="5721148" cy="230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6B37B4E-8A56-BD56-1F03-E7B8F631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29" y="3993276"/>
            <a:ext cx="5899050" cy="238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2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Loan amount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8620298" y="2053246"/>
            <a:ext cx="3323718" cy="2660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8800853" y="2187576"/>
            <a:ext cx="29284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Maximum loans availed are of low to mid value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Percentage of defaults is higher as the loan amount increases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B72985-52C5-A10A-D0F1-480B6F960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757596"/>
            <a:ext cx="6244936" cy="285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663E32C-EF29-58B5-BFF2-877E6EAB1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3818822"/>
            <a:ext cx="6244936" cy="288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6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INTEREST RATE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8620298" y="2053246"/>
            <a:ext cx="3323718" cy="2678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8800853" y="2187576"/>
            <a:ext cx="29284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Low interest rate is driving higher number of loans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As the interest rate increases percentage of defaults also increases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59C7FBC-1463-0B75-71C2-5D74AAAC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3" y="685626"/>
            <a:ext cx="5895716" cy="26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706CE6B-E9C5-231A-DA34-08F9902B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3809136"/>
            <a:ext cx="5982307" cy="267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4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INSTALMENT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8620298" y="2053246"/>
            <a:ext cx="3323718" cy="2518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8800853" y="2187576"/>
            <a:ext cx="29284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Loans with Instalment below 300$ is most beneficial to business with higher loan disbursement and relatively lower default percentage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38E08DB-27AB-056F-9250-B288C12A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4" y="814467"/>
            <a:ext cx="5904115" cy="27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C592A61-28CB-FFF5-3032-1BDE65F34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88" y="3809135"/>
            <a:ext cx="5986030" cy="278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85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Annual income bin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8620298" y="2053246"/>
            <a:ext cx="3323718" cy="2628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8800853" y="2187576"/>
            <a:ext cx="29284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Maximum loans are availed by low income groups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Relatively higher defaults are also observed by low income groups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C6D8FA-8BAC-DAEE-DC2E-E6E14BE3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88" y="800019"/>
            <a:ext cx="5413664" cy="262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878D698-E9B9-3C63-7D3C-04125727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6" y="3809137"/>
            <a:ext cx="5720933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663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DEBT TO INCOME bin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8620298" y="2053246"/>
            <a:ext cx="3323718" cy="205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8800853" y="2187576"/>
            <a:ext cx="2928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Gradual increase in default percent is observed as the Debt to Income ratio increases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FA542DF-00B5-EB6D-3A71-F2872910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711590"/>
            <a:ext cx="6078596" cy="271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B620B1C-EDE6-E105-4D36-58C53776B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3522606"/>
            <a:ext cx="6376642" cy="285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2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Revolving utilization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8620298" y="2053246"/>
            <a:ext cx="3323718" cy="205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8800853" y="2187576"/>
            <a:ext cx="2928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Gradual increase in default percent is observed as the revolving utilization increases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C8AEEB3-C231-AF55-0BF1-19257CD6C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702366"/>
            <a:ext cx="6562725" cy="297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5ED91F1-55B4-3695-025C-8F5C3764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3763350"/>
            <a:ext cx="6717550" cy="30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5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Bivariate analysis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9015610" y="1155472"/>
            <a:ext cx="2928406" cy="205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9015611" y="1389554"/>
            <a:ext cx="2928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Observation</a:t>
            </a:r>
            <a:r>
              <a:rPr lang="en-IN" sz="1200" dirty="0"/>
              <a:t>: </a:t>
            </a:r>
          </a:p>
          <a:p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Interest Rate increases with Grade</a:t>
            </a:r>
          </a:p>
          <a:p>
            <a:pPr marL="342900" indent="-342900">
              <a:buFont typeface="+mj-lt"/>
              <a:buAutoNum type="arabicPeriod"/>
            </a:pPr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Median for default increases with Grade and default rate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86CE690-A8A0-45C0-A35A-93BDF5531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867808"/>
            <a:ext cx="3648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9AB16E8D-B217-F806-12C4-4168F6698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72" y="867808"/>
            <a:ext cx="435292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0596A6-6A01-EDEA-BE15-D6B4A69DB824}"/>
              </a:ext>
            </a:extLst>
          </p:cNvPr>
          <p:cNvSpPr/>
          <p:nvPr/>
        </p:nvSpPr>
        <p:spPr>
          <a:xfrm>
            <a:off x="723207" y="648391"/>
            <a:ext cx="2177935" cy="2244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Grade vs Interest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12BFE-7E2F-DBC5-A1D7-D0B2923B9AB9}"/>
              </a:ext>
            </a:extLst>
          </p:cNvPr>
          <p:cNvSpPr/>
          <p:nvPr/>
        </p:nvSpPr>
        <p:spPr>
          <a:xfrm>
            <a:off x="9026694" y="4292139"/>
            <a:ext cx="2928406" cy="205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B5077-4776-F2FD-0AF5-71E26870EE5C}"/>
              </a:ext>
            </a:extLst>
          </p:cNvPr>
          <p:cNvSpPr txBox="1"/>
          <p:nvPr/>
        </p:nvSpPr>
        <p:spPr>
          <a:xfrm>
            <a:off x="9026695" y="4526221"/>
            <a:ext cx="2928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Observation</a:t>
            </a:r>
            <a:r>
              <a:rPr lang="en-IN" sz="1200" dirty="0"/>
              <a:t>: </a:t>
            </a:r>
          </a:p>
          <a:p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Highest interest rate is observed for house, debt consolidation and small business</a:t>
            </a:r>
          </a:p>
          <a:p>
            <a:pPr marL="342900" indent="-342900">
              <a:buFont typeface="+mj-lt"/>
              <a:buAutoNum type="arabicPeriod"/>
            </a:pPr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Median of defaults for these are observed to be high as well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77D2A32-CCC2-F4BB-32A0-B0951618CFC2}"/>
              </a:ext>
            </a:extLst>
          </p:cNvPr>
          <p:cNvSpPr/>
          <p:nvPr/>
        </p:nvSpPr>
        <p:spPr>
          <a:xfrm>
            <a:off x="875607" y="3502422"/>
            <a:ext cx="2177935" cy="2244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Purpose vs Interest Rate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3011F058-95A8-89CD-ED6F-8E161B35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8" y="3685294"/>
            <a:ext cx="3648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EBB107EA-6A11-61EE-A892-E0CA6465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71" y="3651884"/>
            <a:ext cx="43529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6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04176-1523-0215-CF66-EADC1AFB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 across various attributes (birds view)</a:t>
            </a: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BA075BE4-AC03-F9E4-0842-FA356DCC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77" y="874220"/>
            <a:ext cx="5942215" cy="594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B3D68ABC-8ABA-F51F-17D1-8103B4B8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73" y="939338"/>
            <a:ext cx="5877097" cy="58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B200A5-0688-DFF4-532B-4D6E0E7DF5C9}"/>
              </a:ext>
            </a:extLst>
          </p:cNvPr>
          <p:cNvSpPr/>
          <p:nvPr/>
        </p:nvSpPr>
        <p:spPr>
          <a:xfrm>
            <a:off x="2061556" y="603057"/>
            <a:ext cx="2177935" cy="2244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Paid Loans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588993-0DA0-FE6D-B676-E647E210DFA9}"/>
              </a:ext>
            </a:extLst>
          </p:cNvPr>
          <p:cNvSpPr/>
          <p:nvPr/>
        </p:nvSpPr>
        <p:spPr>
          <a:xfrm>
            <a:off x="8462356" y="649784"/>
            <a:ext cx="2177935" cy="2244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Defaulted Loans</a:t>
            </a:r>
          </a:p>
        </p:txBody>
      </p:sp>
    </p:spTree>
    <p:extLst>
      <p:ext uri="{BB962C8B-B14F-4D97-AF65-F5344CB8AC3E}">
        <p14:creationId xmlns:p14="http://schemas.microsoft.com/office/powerpoint/2010/main" val="40559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Bivariate analysis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9015610" y="1155472"/>
            <a:ext cx="2928406" cy="205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9015611" y="1389554"/>
            <a:ext cx="2928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Observation</a:t>
            </a:r>
            <a:r>
              <a:rPr lang="en-IN" sz="1200" dirty="0"/>
              <a:t>: </a:t>
            </a:r>
          </a:p>
          <a:p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Density of loans availed is high for low-mid range annual income and loan amount</a:t>
            </a:r>
          </a:p>
          <a:p>
            <a:pPr marL="342900" indent="-342900">
              <a:buFont typeface="+mj-lt"/>
              <a:buAutoNum type="arabicPeriod"/>
            </a:pPr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High density of defaults are observed for low-mid range annual income and loan amount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0596A6-6A01-EDEA-BE15-D6B4A69DB824}"/>
              </a:ext>
            </a:extLst>
          </p:cNvPr>
          <p:cNvSpPr/>
          <p:nvPr/>
        </p:nvSpPr>
        <p:spPr>
          <a:xfrm>
            <a:off x="723207" y="606826"/>
            <a:ext cx="2477193" cy="21941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Annual Income vs Loan Amount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12BFE-7E2F-DBC5-A1D7-D0B2923B9AB9}"/>
              </a:ext>
            </a:extLst>
          </p:cNvPr>
          <p:cNvSpPr/>
          <p:nvPr/>
        </p:nvSpPr>
        <p:spPr>
          <a:xfrm>
            <a:off x="9026694" y="4292139"/>
            <a:ext cx="2928406" cy="205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B5077-4776-F2FD-0AF5-71E26870EE5C}"/>
              </a:ext>
            </a:extLst>
          </p:cNvPr>
          <p:cNvSpPr txBox="1"/>
          <p:nvPr/>
        </p:nvSpPr>
        <p:spPr>
          <a:xfrm>
            <a:off x="9026695" y="4526221"/>
            <a:ext cx="29284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Observation</a:t>
            </a:r>
            <a:r>
              <a:rPr lang="en-IN" sz="1200" dirty="0"/>
              <a:t>: </a:t>
            </a:r>
          </a:p>
          <a:p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As the loan amount increases, </a:t>
            </a:r>
            <a:r>
              <a:rPr lang="en-IN" sz="1200" dirty="0" err="1"/>
              <a:t>installment</a:t>
            </a:r>
            <a:r>
              <a:rPr lang="en-IN" sz="1200" dirty="0"/>
              <a:t> increases</a:t>
            </a:r>
          </a:p>
          <a:p>
            <a:pPr marL="342900" indent="-342900">
              <a:buFont typeface="+mj-lt"/>
              <a:buAutoNum type="arabicPeriod"/>
            </a:pPr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Density of defaults is high for mid range loan amount and </a:t>
            </a:r>
            <a:r>
              <a:rPr lang="en-IN" sz="1200" dirty="0" err="1"/>
              <a:t>installment</a:t>
            </a:r>
            <a:endParaRPr lang="en-IN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77D2A32-CCC2-F4BB-32A0-B0951618CFC2}"/>
              </a:ext>
            </a:extLst>
          </p:cNvPr>
          <p:cNvSpPr/>
          <p:nvPr/>
        </p:nvSpPr>
        <p:spPr>
          <a:xfrm>
            <a:off x="723207" y="3801680"/>
            <a:ext cx="2773680" cy="1828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/>
              <a:t>Installment</a:t>
            </a:r>
            <a:r>
              <a:rPr lang="en-IN" sz="1200" dirty="0"/>
              <a:t> vs Loan Amount</a:t>
            </a:r>
          </a:p>
        </p:txBody>
      </p:sp>
      <p:pic>
        <p:nvPicPr>
          <p:cNvPr id="13330" name="Picture 18">
            <a:extLst>
              <a:ext uri="{FF2B5EF4-FFF2-40B4-BE49-F238E27FC236}">
                <a16:creationId xmlns:a16="http://schemas.microsoft.com/office/drawing/2014/main" id="{4AE41806-D970-EC60-3C11-7EA49168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4" y="778880"/>
            <a:ext cx="3160565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49761E1A-0D6E-7C5C-F068-01711D6F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73" y="778880"/>
            <a:ext cx="3160565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>
            <a:extLst>
              <a:ext uri="{FF2B5EF4-FFF2-40B4-BE49-F238E27FC236}">
                <a16:creationId xmlns:a16="http://schemas.microsoft.com/office/drawing/2014/main" id="{0B197778-3A94-C36C-72B2-889A5306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4" y="3937468"/>
            <a:ext cx="3160565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>
            <a:extLst>
              <a:ext uri="{FF2B5EF4-FFF2-40B4-BE49-F238E27FC236}">
                <a16:creationId xmlns:a16="http://schemas.microsoft.com/office/drawing/2014/main" id="{DC92EF40-F6E9-F7BD-F49A-6E8713F5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73" y="3937468"/>
            <a:ext cx="3160565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33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C39564-3B5D-D258-3009-73AF3596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Purpose | data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0E1E4-4198-D27C-09AD-8CD35949E01F}"/>
              </a:ext>
            </a:extLst>
          </p:cNvPr>
          <p:cNvSpPr txBox="1"/>
          <p:nvPr/>
        </p:nvSpPr>
        <p:spPr>
          <a:xfrm>
            <a:off x="590203" y="3690847"/>
            <a:ext cx="71905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dirty="0"/>
              <a:t>The provided data set has </a:t>
            </a:r>
            <a:r>
              <a:rPr lang="en-IN" dirty="0">
                <a:highlight>
                  <a:srgbClr val="00FFFF"/>
                </a:highlight>
              </a:rPr>
              <a:t>39,717 rows </a:t>
            </a:r>
            <a:r>
              <a:rPr lang="en-IN" dirty="0"/>
              <a:t>and </a:t>
            </a:r>
            <a:r>
              <a:rPr lang="en-IN" dirty="0">
                <a:highlight>
                  <a:srgbClr val="00FFFF"/>
                </a:highlight>
              </a:rPr>
              <a:t>111 columns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dirty="0"/>
              <a:t>There are several columns with NA values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dirty="0"/>
              <a:t>High correlation between </a:t>
            </a:r>
            <a:r>
              <a:rPr lang="en-US" dirty="0" err="1"/>
              <a:t>loan_amnt</a:t>
            </a:r>
            <a:r>
              <a:rPr lang="en-US" dirty="0"/>
              <a:t>, </a:t>
            </a:r>
            <a:r>
              <a:rPr lang="en-US" dirty="0" err="1"/>
              <a:t>funded_amnt</a:t>
            </a:r>
            <a:r>
              <a:rPr lang="en-US" dirty="0"/>
              <a:t>, </a:t>
            </a:r>
            <a:r>
              <a:rPr lang="en-US" dirty="0" err="1"/>
              <a:t>funded_amnt_inv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err="1"/>
              <a:t>Int_rate</a:t>
            </a:r>
            <a:r>
              <a:rPr lang="en-US" dirty="0"/>
              <a:t> and </a:t>
            </a:r>
            <a:r>
              <a:rPr lang="en-US" dirty="0" err="1"/>
              <a:t>revol_util</a:t>
            </a:r>
            <a:r>
              <a:rPr lang="en-US" dirty="0"/>
              <a:t> are of type object due to % sign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err="1"/>
              <a:t>Emp_Title</a:t>
            </a:r>
            <a:r>
              <a:rPr lang="en-US" dirty="0"/>
              <a:t> has over 28K unique values.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E3E80-6698-0CDA-A850-F33F57574C93}"/>
              </a:ext>
            </a:extLst>
          </p:cNvPr>
          <p:cNvSpPr txBox="1"/>
          <p:nvPr/>
        </p:nvSpPr>
        <p:spPr>
          <a:xfrm>
            <a:off x="8345978" y="3227474"/>
            <a:ext cx="305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Correlation b/w amount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482AC-4C99-958B-2CE5-B9575AA0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76" y="3617270"/>
            <a:ext cx="3057011" cy="24854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130C84-B17D-2517-4E5B-4B546F054085}"/>
              </a:ext>
            </a:extLst>
          </p:cNvPr>
          <p:cNvSpPr/>
          <p:nvPr/>
        </p:nvSpPr>
        <p:spPr>
          <a:xfrm>
            <a:off x="498764" y="798023"/>
            <a:ext cx="11029616" cy="21280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A0980-29E9-85DF-BC3F-76489AC2AF92}"/>
              </a:ext>
            </a:extLst>
          </p:cNvPr>
          <p:cNvSpPr txBox="1"/>
          <p:nvPr/>
        </p:nvSpPr>
        <p:spPr>
          <a:xfrm>
            <a:off x="590203" y="1022465"/>
            <a:ext cx="10812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Lending Club</a:t>
            </a:r>
            <a:r>
              <a:rPr lang="en-IN" dirty="0"/>
              <a:t> is a full-spectrum fintech marketplace bank which through technology driven platform offers customers ability to borrow money to meet variety of purposes.</a:t>
            </a:r>
          </a:p>
          <a:p>
            <a:endParaRPr lang="en-IN" dirty="0"/>
          </a:p>
          <a:p>
            <a:r>
              <a:rPr lang="en-IN" dirty="0"/>
              <a:t>Purpose of this case study is to perform EDA analysis on the data set provided so as to determine the critical attributes which can help determine whether a loan application would be at risk of default or would bring in good business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55CDA-7CDC-E77B-3116-D0D086A41C0F}"/>
              </a:ext>
            </a:extLst>
          </p:cNvPr>
          <p:cNvSpPr txBox="1"/>
          <p:nvPr/>
        </p:nvSpPr>
        <p:spPr>
          <a:xfrm>
            <a:off x="498764" y="3167153"/>
            <a:ext cx="422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Initial observations of the data set: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Bivariate analysis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9015610" y="1155472"/>
            <a:ext cx="2928406" cy="205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9015611" y="1389554"/>
            <a:ext cx="2928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Observation</a:t>
            </a:r>
            <a:r>
              <a:rPr lang="en-IN" sz="1200" dirty="0"/>
              <a:t>: </a:t>
            </a:r>
          </a:p>
          <a:p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Density of loans availed is high for low-mid range annual income and loan amount</a:t>
            </a:r>
          </a:p>
          <a:p>
            <a:pPr marL="342900" indent="-342900">
              <a:buFont typeface="+mj-lt"/>
              <a:buAutoNum type="arabicPeriod"/>
            </a:pPr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High density of defaults are observed for low-mid range annual income and loan amount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0596A6-6A01-EDEA-BE15-D6B4A69DB824}"/>
              </a:ext>
            </a:extLst>
          </p:cNvPr>
          <p:cNvSpPr/>
          <p:nvPr/>
        </p:nvSpPr>
        <p:spPr>
          <a:xfrm>
            <a:off x="723207" y="606826"/>
            <a:ext cx="2477193" cy="21941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Annual Income vs Loan Amount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12BFE-7E2F-DBC5-A1D7-D0B2923B9AB9}"/>
              </a:ext>
            </a:extLst>
          </p:cNvPr>
          <p:cNvSpPr/>
          <p:nvPr/>
        </p:nvSpPr>
        <p:spPr>
          <a:xfrm>
            <a:off x="9026694" y="4292139"/>
            <a:ext cx="2928406" cy="205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B5077-4776-F2FD-0AF5-71E26870EE5C}"/>
              </a:ext>
            </a:extLst>
          </p:cNvPr>
          <p:cNvSpPr txBox="1"/>
          <p:nvPr/>
        </p:nvSpPr>
        <p:spPr>
          <a:xfrm>
            <a:off x="9026695" y="4526221"/>
            <a:ext cx="29284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Observation</a:t>
            </a:r>
            <a:r>
              <a:rPr lang="en-IN" sz="1200" dirty="0"/>
              <a:t>: </a:t>
            </a:r>
          </a:p>
          <a:p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As the loan amount increases, </a:t>
            </a:r>
            <a:r>
              <a:rPr lang="en-IN" sz="1200" dirty="0" err="1"/>
              <a:t>installment</a:t>
            </a:r>
            <a:r>
              <a:rPr lang="en-IN" sz="1200" dirty="0"/>
              <a:t> increases</a:t>
            </a:r>
          </a:p>
          <a:p>
            <a:pPr marL="342900" indent="-342900">
              <a:buFont typeface="+mj-lt"/>
              <a:buAutoNum type="arabicPeriod"/>
            </a:pPr>
            <a:endParaRPr lang="en-IN" sz="1200" dirty="0"/>
          </a:p>
          <a:p>
            <a:pPr marL="342900" indent="-342900">
              <a:buFont typeface="+mj-lt"/>
              <a:buAutoNum type="arabicPeriod"/>
            </a:pPr>
            <a:r>
              <a:rPr lang="en-IN" sz="1200" dirty="0"/>
              <a:t>Density of defaults is high for mid range loan amount and </a:t>
            </a:r>
            <a:r>
              <a:rPr lang="en-IN" sz="1200" dirty="0" err="1"/>
              <a:t>installment</a:t>
            </a:r>
            <a:endParaRPr lang="en-IN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77D2A32-CCC2-F4BB-32A0-B0951618CFC2}"/>
              </a:ext>
            </a:extLst>
          </p:cNvPr>
          <p:cNvSpPr/>
          <p:nvPr/>
        </p:nvSpPr>
        <p:spPr>
          <a:xfrm>
            <a:off x="723207" y="3801680"/>
            <a:ext cx="2773680" cy="1828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/>
              <a:t>Installment</a:t>
            </a:r>
            <a:r>
              <a:rPr lang="en-IN" sz="1200" dirty="0"/>
              <a:t> vs Loan Amount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D104961-56DE-C28B-6E4B-73AE88CCE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62" y="786940"/>
            <a:ext cx="3160800" cy="29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6B2E431-9F9D-9EC2-CF65-F039D0E8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499" y="786940"/>
            <a:ext cx="3160800" cy="29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6CF8F160-1C9D-5BEF-22D9-B511825D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5" y="3951325"/>
            <a:ext cx="3160800" cy="29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59F79AC2-B6F0-4DEC-D3CA-DAA251D3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497" y="3951325"/>
            <a:ext cx="3160800" cy="29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53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582BEB-9B06-CCCE-F441-91805FD3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HEAT MAP – DEFAULTED LOANS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A2A57DF-E4EC-7F6D-1477-7D5653682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11085"/>
            <a:ext cx="577215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4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1CBD9-191B-F48E-B41E-B7D05188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OBSERVATIONS,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7315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70E94-FCA2-7ADB-DC18-8D078A04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Cleansing Data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CBA094-5803-A2A2-3D04-21091448D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43964"/>
              </p:ext>
            </p:extLst>
          </p:nvPr>
        </p:nvGraphicFramePr>
        <p:xfrm>
          <a:off x="460893" y="811104"/>
          <a:ext cx="10551397" cy="3855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0328">
                  <a:extLst>
                    <a:ext uri="{9D8B030D-6E8A-4147-A177-3AD203B41FA5}">
                      <a16:colId xmlns:a16="http://schemas.microsoft.com/office/drawing/2014/main" val="2394290627"/>
                    </a:ext>
                  </a:extLst>
                </a:gridCol>
                <a:gridCol w="7471069">
                  <a:extLst>
                    <a:ext uri="{9D8B030D-6E8A-4147-A177-3AD203B41FA5}">
                      <a16:colId xmlns:a16="http://schemas.microsoft.com/office/drawing/2014/main" val="915532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Type of Cleansing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5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Drop columns without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54 columns from the data set had all values as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65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Drop behavioural 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Few attributes in the data set are attributes specific to the behaviour of a customer during the tenure of the loan. This data is not available beforehand during the loan application and hence can be disregarded for the analysis. Ex: delinq_2_yrs, </a:t>
                      </a:r>
                      <a:r>
                        <a:rPr lang="en-IN" sz="1200" dirty="0" err="1"/>
                        <a:t>earliest_cr_line</a:t>
                      </a:r>
                      <a:r>
                        <a:rPr lang="en-IN" sz="1200" dirty="0"/>
                        <a:t> etc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73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Drop other attributes which don’t aid in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1200" dirty="0"/>
                        <a:t>Attributes such as id, </a:t>
                      </a:r>
                      <a:r>
                        <a:rPr lang="en-IN" sz="1200" dirty="0" err="1"/>
                        <a:t>url</a:t>
                      </a:r>
                      <a:r>
                        <a:rPr lang="en-IN" sz="1200" dirty="0"/>
                        <a:t> which are unique and don’t aid in analysis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1200" dirty="0"/>
                        <a:t>Attributes such as </a:t>
                      </a:r>
                      <a:r>
                        <a:rPr lang="en-IN" sz="1200" dirty="0" err="1"/>
                        <a:t>tax_liens</a:t>
                      </a:r>
                      <a:r>
                        <a:rPr lang="en-IN" sz="1200" dirty="0"/>
                        <a:t> which have one unique value (0) and rest null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1200" dirty="0"/>
                        <a:t>Attributes such as </a:t>
                      </a:r>
                      <a:r>
                        <a:rPr lang="en-IN" sz="1200" dirty="0" err="1"/>
                        <a:t>mths_since_last_record</a:t>
                      </a:r>
                      <a:r>
                        <a:rPr lang="en-IN" sz="1200" dirty="0"/>
                        <a:t> where data is mostly null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1200" dirty="0"/>
                        <a:t>Columns with high correlation – </a:t>
                      </a:r>
                      <a:r>
                        <a:rPr lang="en-IN" sz="1200" dirty="0" err="1"/>
                        <a:t>funded_amnt</a:t>
                      </a:r>
                      <a:r>
                        <a:rPr lang="en-IN" sz="1200" dirty="0"/>
                        <a:t> and </a:t>
                      </a:r>
                      <a:r>
                        <a:rPr lang="en-IN" sz="1200" dirty="0" err="1"/>
                        <a:t>funded_amnt_inv</a:t>
                      </a:r>
                      <a:r>
                        <a:rPr lang="en-IN" sz="1200" dirty="0"/>
                        <a:t> are highly correlated to </a:t>
                      </a:r>
                      <a:r>
                        <a:rPr lang="en-IN" sz="1200" dirty="0" err="1"/>
                        <a:t>loan_amnt</a:t>
                      </a:r>
                      <a:r>
                        <a:rPr lang="en-IN" sz="1200" dirty="0"/>
                        <a:t> and hence can be dropped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1200" dirty="0"/>
                        <a:t>Other attributes such as </a:t>
                      </a:r>
                      <a:r>
                        <a:rPr lang="en-IN" sz="1200" dirty="0" err="1"/>
                        <a:t>zip_code</a:t>
                      </a:r>
                      <a:r>
                        <a:rPr lang="en-IN" sz="1200" dirty="0"/>
                        <a:t>, title which are either masked or have too many variations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08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Cleanse for Data Type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Character ‘%’ was observed in </a:t>
                      </a:r>
                      <a:r>
                        <a:rPr lang="en-IN" sz="1200" dirty="0" err="1"/>
                        <a:t>int_rate</a:t>
                      </a:r>
                      <a:r>
                        <a:rPr lang="en-IN" sz="1200" dirty="0"/>
                        <a:t> and </a:t>
                      </a:r>
                      <a:r>
                        <a:rPr lang="en-IN" sz="1200" dirty="0" err="1"/>
                        <a:t>revol_util</a:t>
                      </a:r>
                      <a:endParaRPr lang="en-IN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The 50 rows where </a:t>
                      </a:r>
                      <a:r>
                        <a:rPr lang="en-IN" sz="1200" dirty="0" err="1"/>
                        <a:t>revol_util</a:t>
                      </a:r>
                      <a:r>
                        <a:rPr lang="en-IN" sz="1200" dirty="0"/>
                        <a:t> is null was dropped and the % character was removed to correct datatype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94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Rows excluded from further analysis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Loan_status</a:t>
                      </a:r>
                      <a:r>
                        <a:rPr lang="en-US" sz="1200" dirty="0"/>
                        <a:t>=Current , are the ongoing loans and would not aid in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8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Remove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397 rows(1%) had annual income which is way above the remaining 99% of the rows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There were outliers in the </a:t>
                      </a:r>
                      <a:r>
                        <a:rPr lang="en-IN" sz="1200" dirty="0" err="1"/>
                        <a:t>total_acc</a:t>
                      </a:r>
                      <a:r>
                        <a:rPr lang="en-IN" sz="1200" dirty="0"/>
                        <a:t> (number of credit lines in borrowers credit file)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59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230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2241E-3306-2D02-CF06-AAEA2EBA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OUTLIERS -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BA25E-ADE2-6137-D4C4-C63E606A1E55}"/>
              </a:ext>
            </a:extLst>
          </p:cNvPr>
          <p:cNvSpPr/>
          <p:nvPr/>
        </p:nvSpPr>
        <p:spPr>
          <a:xfrm>
            <a:off x="999067" y="897471"/>
            <a:ext cx="4199466" cy="214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Before outlier removal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906FD3-6846-77AA-5934-204268D20E12}"/>
              </a:ext>
            </a:extLst>
          </p:cNvPr>
          <p:cNvSpPr/>
          <p:nvPr/>
        </p:nvSpPr>
        <p:spPr>
          <a:xfrm>
            <a:off x="7203523" y="897471"/>
            <a:ext cx="4199466" cy="214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After outlier removal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7826D-6D10-11E3-3915-BCB2A105F596}"/>
              </a:ext>
            </a:extLst>
          </p:cNvPr>
          <p:cNvSpPr txBox="1"/>
          <p:nvPr/>
        </p:nvSpPr>
        <p:spPr>
          <a:xfrm>
            <a:off x="7349067" y="4969937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37709</a:t>
            </a:r>
            <a:r>
              <a:rPr lang="en-IN" sz="1400" dirty="0"/>
              <a:t> rows remain post exclusion of current ongoing loans and 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47911-6CDD-7C9D-6F58-43EED68DC188}"/>
              </a:ext>
            </a:extLst>
          </p:cNvPr>
          <p:cNvSpPr txBox="1"/>
          <p:nvPr/>
        </p:nvSpPr>
        <p:spPr>
          <a:xfrm>
            <a:off x="764771" y="4480560"/>
            <a:ext cx="5419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601 rows in dataset which fall above 99.5 percentile of the </a:t>
            </a:r>
            <a:r>
              <a:rPr lang="en-US" sz="1000" dirty="0" err="1"/>
              <a:t>loan_amnt</a:t>
            </a:r>
            <a:r>
              <a:rPr lang="en-US" sz="1000" dirty="0"/>
              <a:t> </a:t>
            </a:r>
            <a:r>
              <a:rPr lang="en-US" sz="1000" dirty="0" err="1"/>
              <a:t>ie</a:t>
            </a:r>
            <a:r>
              <a:rPr lang="en-US" sz="1000" dirty="0"/>
              <a:t>., 1.56 percent of rows</a:t>
            </a:r>
          </a:p>
          <a:p>
            <a:r>
              <a:rPr lang="en-US" sz="1000" dirty="0"/>
              <a:t>389 rows in dataset which fall above 99 percentile of the </a:t>
            </a:r>
            <a:r>
              <a:rPr lang="en-US" sz="1000" dirty="0" err="1"/>
              <a:t>annual_inc</a:t>
            </a:r>
            <a:r>
              <a:rPr lang="en-US" sz="1000" dirty="0"/>
              <a:t> </a:t>
            </a:r>
            <a:r>
              <a:rPr lang="en-US" sz="1000" dirty="0" err="1"/>
              <a:t>ie</a:t>
            </a:r>
            <a:r>
              <a:rPr lang="en-US" sz="1000" dirty="0"/>
              <a:t>., 1.01 percent of rows</a:t>
            </a:r>
          </a:p>
          <a:p>
            <a:r>
              <a:rPr lang="en-US" sz="1000" dirty="0"/>
              <a:t>265 rows in dataset which fall above 99.5 percentile of the </a:t>
            </a:r>
            <a:r>
              <a:rPr lang="en-US" sz="1000" dirty="0" err="1"/>
              <a:t>open_acc</a:t>
            </a:r>
            <a:r>
              <a:rPr lang="en-US" sz="1000" dirty="0"/>
              <a:t> </a:t>
            </a:r>
            <a:r>
              <a:rPr lang="en-US" sz="1000" dirty="0" err="1"/>
              <a:t>ie</a:t>
            </a:r>
            <a:r>
              <a:rPr lang="en-US" sz="1000" dirty="0"/>
              <a:t>., 0.69 percent of rows</a:t>
            </a:r>
          </a:p>
          <a:p>
            <a:r>
              <a:rPr lang="en-US" sz="1000" dirty="0"/>
              <a:t>206 rows in dataset which fall above 99.5 percentile of the </a:t>
            </a:r>
            <a:r>
              <a:rPr lang="en-US" sz="1000" dirty="0" err="1"/>
              <a:t>total_acc</a:t>
            </a:r>
            <a:r>
              <a:rPr lang="en-US" sz="1000" dirty="0"/>
              <a:t> </a:t>
            </a:r>
            <a:r>
              <a:rPr lang="en-US" sz="1000" dirty="0" err="1"/>
              <a:t>ie</a:t>
            </a:r>
            <a:r>
              <a:rPr lang="en-US" sz="1000" dirty="0"/>
              <a:t>., 0.53 percent of rows</a:t>
            </a:r>
            <a:endParaRPr lang="en-IN" sz="1000" dirty="0"/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CD072BCB-C18B-CB5E-0B5C-8363B9DF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67" y="1452754"/>
            <a:ext cx="4038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C2C7E4B0-7121-6073-A377-75D3C011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523" y="1521921"/>
            <a:ext cx="4038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43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F022D3-3D0D-A2A6-C850-F2B775A3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Loan STATUS -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87A86-152E-FE86-D4B4-FD0E48F2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3" y="1745587"/>
            <a:ext cx="5286615" cy="365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6D25D9C-5070-6483-7F97-25F41A83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68" y="1971675"/>
            <a:ext cx="38290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7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 – Default vs PAID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04CCE8-1747-34E1-972A-6ED7EB41A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17" y="995536"/>
            <a:ext cx="38290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38436C-47C3-DCAC-F0E0-D8878129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78" y="1049934"/>
            <a:ext cx="37433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906088" y="4460089"/>
            <a:ext cx="11029616" cy="789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1225441" y="4685355"/>
            <a:ext cx="10390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When compared to the total number of loans, loans taken for 60 months have a higher percent of defaults</a:t>
            </a:r>
          </a:p>
        </p:txBody>
      </p:sp>
    </p:spTree>
    <p:extLst>
      <p:ext uri="{BB962C8B-B14F-4D97-AF65-F5344CB8AC3E}">
        <p14:creationId xmlns:p14="http://schemas.microsoft.com/office/powerpoint/2010/main" val="95750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grade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906088" y="4460089"/>
            <a:ext cx="11029616" cy="1290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989388" y="4685355"/>
            <a:ext cx="10800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pPr marL="342900" indent="-342900">
              <a:buAutoNum type="arabicParenR"/>
            </a:pPr>
            <a:r>
              <a:rPr lang="en-IN" sz="1600" dirty="0"/>
              <a:t>When compared to the total number of loans, loans classified as grades E, F, G have a higher risk of defaulting</a:t>
            </a:r>
          </a:p>
          <a:p>
            <a:pPr marL="342900" indent="-342900">
              <a:buAutoNum type="arabicParenR"/>
            </a:pPr>
            <a:r>
              <a:rPr lang="en-IN" sz="1600" dirty="0"/>
              <a:t>Similar behaviour is observed when plotted against subgrade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9E7C1E-7988-D84F-C969-1C9792BF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88" y="1004121"/>
            <a:ext cx="38290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928B74B-424C-2CBD-C4DF-EC9476D5B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21" y="1107173"/>
            <a:ext cx="37909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40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purpose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8620298" y="2053246"/>
            <a:ext cx="3323718" cy="351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8800853" y="2187576"/>
            <a:ext cx="29284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Maximum loan is taken for ‘debt consolidation’. While 15% of loans taken for the purpose default, it is also a good business opportunity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Loans taken for small business have a higher percentage of defaulters and should be evaluated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1ABA37C-AA68-54F0-9BFF-5BC3A457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4" y="594346"/>
            <a:ext cx="6683433" cy="31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F874F1D-3436-1CF6-F415-CC3DAE27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4" y="3658996"/>
            <a:ext cx="6543541" cy="31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81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27B60-A7A3-1FB1-8855-E0A0672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Verification status – Default vs PAID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2C820-CD1F-6D00-9BE8-ADEF4DA412DB}"/>
              </a:ext>
            </a:extLst>
          </p:cNvPr>
          <p:cNvSpPr/>
          <p:nvPr/>
        </p:nvSpPr>
        <p:spPr>
          <a:xfrm>
            <a:off x="906088" y="4460089"/>
            <a:ext cx="11029616" cy="16497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7546-1021-66C2-FBF8-E0BE49C272A6}"/>
              </a:ext>
            </a:extLst>
          </p:cNvPr>
          <p:cNvSpPr txBox="1"/>
          <p:nvPr/>
        </p:nvSpPr>
        <p:spPr>
          <a:xfrm>
            <a:off x="989388" y="4685355"/>
            <a:ext cx="10800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Observation</a:t>
            </a:r>
            <a:r>
              <a:rPr lang="en-IN" sz="1600" dirty="0"/>
              <a:t>: </a:t>
            </a:r>
          </a:p>
          <a:p>
            <a:pPr marL="342900" indent="-342900">
              <a:buAutoNum type="arabicParenR"/>
            </a:pPr>
            <a:r>
              <a:rPr lang="en-IN" sz="1600" dirty="0"/>
              <a:t>Maximum loans are disbursed without income verification</a:t>
            </a:r>
          </a:p>
          <a:p>
            <a:pPr marL="342900" indent="-342900">
              <a:buAutoNum type="arabicParenR"/>
            </a:pPr>
            <a:r>
              <a:rPr lang="en-IN" sz="1600" dirty="0"/>
              <a:t>However, the default percent for loans where income is verified is less when compared with loans where income is verified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C978D6-7DFF-B9C5-9091-EFB48DE1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" y="1004121"/>
            <a:ext cx="38290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039363E-D3CA-A5E8-0C96-1216BA70A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42" y="1033216"/>
            <a:ext cx="461962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874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{1032C419-53CF-4E80-9569-F455E93F4E7B}tf33552983_win32</Template>
  <TotalTime>7603</TotalTime>
  <Words>1075</Words>
  <Application>Microsoft Office PowerPoint</Application>
  <PresentationFormat>Widescreen</PresentationFormat>
  <Paragraphs>139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Franklin Gothic Book</vt:lpstr>
      <vt:lpstr>Franklin Gothic Demi</vt:lpstr>
      <vt:lpstr>Wingdings</vt:lpstr>
      <vt:lpstr>Wingdings 2</vt:lpstr>
      <vt:lpstr>DividendVTI</vt:lpstr>
      <vt:lpstr>LENDING CLUB CASE STUDY</vt:lpstr>
      <vt:lpstr>Purpose | data set</vt:lpstr>
      <vt:lpstr>Cleansing Data</vt:lpstr>
      <vt:lpstr>OUTLIERS - ANALYSIS</vt:lpstr>
      <vt:lpstr>Loan STATUS - analysis</vt:lpstr>
      <vt:lpstr>Term – Default vs PAID</vt:lpstr>
      <vt:lpstr>grade – Default vs PAID</vt:lpstr>
      <vt:lpstr>purpose – Default vs PAID</vt:lpstr>
      <vt:lpstr>Verification status – Default vs PAID</vt:lpstr>
      <vt:lpstr>Issued month – Default vs PAID</vt:lpstr>
      <vt:lpstr>Loan amount – Default vs PAID</vt:lpstr>
      <vt:lpstr>INTEREST RATE – Default vs PAID</vt:lpstr>
      <vt:lpstr>INSTALMENT – Default vs PAID</vt:lpstr>
      <vt:lpstr>Annual income bin – Default vs PAID</vt:lpstr>
      <vt:lpstr>DEBT TO INCOME bin – Default vs PAID</vt:lpstr>
      <vt:lpstr>Revolving utilization – Default vs PAID</vt:lpstr>
      <vt:lpstr>Bivariate analysis – Default vs PAID</vt:lpstr>
      <vt:lpstr>Relation across various attributes (birds view)</vt:lpstr>
      <vt:lpstr>Bivariate analysis – Default vs PAID</vt:lpstr>
      <vt:lpstr>Bivariate analysis – Default vs PAID</vt:lpstr>
      <vt:lpstr>HEAT MAP – DEFAULTED LOANS</vt:lpstr>
      <vt:lpstr>OBSERVATIONS,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 CASE STUDY</dc:title>
  <dc:creator>sujithkumarkurup@outlook.com</dc:creator>
  <cp:lastModifiedBy>sujithkumarkurup@outlook.com</cp:lastModifiedBy>
  <cp:revision>33</cp:revision>
  <dcterms:created xsi:type="dcterms:W3CDTF">2022-05-28T09:07:05Z</dcterms:created>
  <dcterms:modified xsi:type="dcterms:W3CDTF">2022-06-07T03:53:54Z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